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79" r:id="rId4"/>
    <p:sldId id="280" r:id="rId5"/>
    <p:sldId id="281" r:id="rId6"/>
    <p:sldId id="305" r:id="rId7"/>
    <p:sldId id="307" r:id="rId8"/>
    <p:sldId id="308" r:id="rId9"/>
    <p:sldId id="306" r:id="rId10"/>
    <p:sldId id="314" r:id="rId11"/>
    <p:sldId id="315" r:id="rId12"/>
    <p:sldId id="316" r:id="rId13"/>
    <p:sldId id="317" r:id="rId14"/>
    <p:sldId id="318" r:id="rId15"/>
    <p:sldId id="319" r:id="rId16"/>
    <p:sldId id="283" r:id="rId17"/>
  </p:sldIdLst>
  <p:sldSz cx="12192000" cy="6858000"/>
  <p:notesSz cx="6858000" cy="9144000"/>
  <p:defaultTextStyle>
    <a:defPPr>
      <a:defRPr lang="es-ES_trad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E8116"/>
    <a:srgbClr val="A9D18E"/>
    <a:srgbClr val="203864"/>
    <a:srgbClr val="F1CE68"/>
    <a:srgbClr val="000000"/>
    <a:srgbClr val="FFFFFF"/>
    <a:srgbClr val="92B786"/>
    <a:srgbClr val="00827B"/>
    <a:srgbClr val="B26834"/>
    <a:srgbClr val="65D1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4152"/>
    <p:restoredTop sz="94249" autoAdjust="0"/>
  </p:normalViewPr>
  <p:slideViewPr>
    <p:cSldViewPr snapToGrid="0" snapToObjects="1">
      <p:cViewPr>
        <p:scale>
          <a:sx n="63" d="100"/>
          <a:sy n="63" d="100"/>
        </p:scale>
        <p:origin x="144" y="12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115977-DB47-D341-A90B-6C8CEAFDE018}" type="datetimeFigureOut">
              <a:rPr lang="es-ES" smtClean="0"/>
              <a:t>10/5/23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s-ES"/>
              <a:t>Editar los estilos de texto del patrón
Segundo nivel
Tercer nivel
Cuarto nivel
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F0E5C9-8485-EC42-AE30-3F78066E7D5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978825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0E5C9-8485-EC42-AE30-3F78066E7D51}" type="slidenum">
              <a:rPr lang="es-ES" smtClean="0"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25450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0E5C9-8485-EC42-AE30-3F78066E7D51}" type="slidenum">
              <a:rPr lang="es-ES" smtClean="0"/>
              <a:t>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486768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6BC93-61AC-B943-9923-5368987EE7E2}" type="datetimeFigureOut">
              <a:rPr lang="es-ES_tradnl" smtClean="0"/>
              <a:t>10/5/23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3978B-C550-5D49-97E1-3EBB8E1AA73A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3086324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6BC93-61AC-B943-9923-5368987EE7E2}" type="datetimeFigureOut">
              <a:rPr lang="es-ES_tradnl" smtClean="0"/>
              <a:t>10/5/23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3978B-C550-5D49-97E1-3EBB8E1AA73A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0428404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6BC93-61AC-B943-9923-5368987EE7E2}" type="datetimeFigureOut">
              <a:rPr lang="es-ES_tradnl" smtClean="0"/>
              <a:t>10/5/23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3978B-C550-5D49-97E1-3EBB8E1AA73A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511470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6BC93-61AC-B943-9923-5368987EE7E2}" type="datetimeFigureOut">
              <a:rPr lang="es-ES_tradnl" smtClean="0"/>
              <a:t>10/5/23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3978B-C550-5D49-97E1-3EBB8E1AA73A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577109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6BC93-61AC-B943-9923-5368987EE7E2}" type="datetimeFigureOut">
              <a:rPr lang="es-ES_tradnl" smtClean="0"/>
              <a:t>10/5/23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3978B-C550-5D49-97E1-3EBB8E1AA73A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652931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6BC93-61AC-B943-9923-5368987EE7E2}" type="datetimeFigureOut">
              <a:rPr lang="es-ES_tradnl" smtClean="0"/>
              <a:t>10/5/23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3978B-C550-5D49-97E1-3EBB8E1AA73A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761834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6BC93-61AC-B943-9923-5368987EE7E2}" type="datetimeFigureOut">
              <a:rPr lang="es-ES_tradnl" smtClean="0"/>
              <a:t>10/5/23</a:t>
            </a:fld>
            <a:endParaRPr lang="es-ES_tradnl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3978B-C550-5D49-97E1-3EBB8E1AA73A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8828626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6BC93-61AC-B943-9923-5368987EE7E2}" type="datetimeFigureOut">
              <a:rPr lang="es-ES_tradnl" smtClean="0"/>
              <a:t>10/5/23</a:t>
            </a:fld>
            <a:endParaRPr lang="es-ES_tradnl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3978B-C550-5D49-97E1-3EBB8E1AA73A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1004989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6BC93-61AC-B943-9923-5368987EE7E2}" type="datetimeFigureOut">
              <a:rPr lang="es-ES_tradnl" smtClean="0"/>
              <a:t>10/5/23</a:t>
            </a:fld>
            <a:endParaRPr lang="es-ES_tradnl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3978B-C550-5D49-97E1-3EBB8E1AA73A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6028182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6BC93-61AC-B943-9923-5368987EE7E2}" type="datetimeFigureOut">
              <a:rPr lang="es-ES_tradnl" smtClean="0"/>
              <a:t>10/5/23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3978B-C550-5D49-97E1-3EBB8E1AA73A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8865194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6BC93-61AC-B943-9923-5368987EE7E2}" type="datetimeFigureOut">
              <a:rPr lang="es-ES_tradnl" smtClean="0"/>
              <a:t>10/5/23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3978B-C550-5D49-97E1-3EBB8E1AA73A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2843696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06BC93-61AC-B943-9923-5368987EE7E2}" type="datetimeFigureOut">
              <a:rPr lang="es-ES_tradnl" smtClean="0"/>
              <a:t>10/5/23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13978B-C550-5D49-97E1-3EBB8E1AA73A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769911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20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1.jpeg"/><Relationship Id="rId7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1E65CDDD-9431-8389-4333-26DCEF9450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9" b="15828"/>
          <a:stretch/>
        </p:blipFill>
        <p:spPr bwMode="auto">
          <a:xfrm>
            <a:off x="-2" y="-36950"/>
            <a:ext cx="12192000" cy="689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0D42AEBA-8670-AA29-E4FB-621AA673DF07}"/>
              </a:ext>
            </a:extLst>
          </p:cNvPr>
          <p:cNvSpPr/>
          <p:nvPr/>
        </p:nvSpPr>
        <p:spPr>
          <a:xfrm>
            <a:off x="-2" y="-36950"/>
            <a:ext cx="12192000" cy="6894950"/>
          </a:xfrm>
          <a:prstGeom prst="rect">
            <a:avLst/>
          </a:prstGeom>
          <a:solidFill>
            <a:srgbClr val="C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9" name="Imagen 18" descr="Imagen que contiene dibujo&#10;&#10;Descripción generada automáticamente">
            <a:extLst>
              <a:ext uri="{FF2B5EF4-FFF2-40B4-BE49-F238E27FC236}">
                <a16:creationId xmlns:a16="http://schemas.microsoft.com/office/drawing/2014/main" id="{67076E28-AA15-7771-5369-F2AFCE0D0B7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86916"/>
          <a:stretch/>
        </p:blipFill>
        <p:spPr>
          <a:xfrm>
            <a:off x="5282570" y="3766510"/>
            <a:ext cx="1626856" cy="328766"/>
          </a:xfrm>
          <a:prstGeom prst="rect">
            <a:avLst/>
          </a:prstGeom>
        </p:spPr>
      </p:pic>
      <p:pic>
        <p:nvPicPr>
          <p:cNvPr id="6" name="Imagen 5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DB719534-4388-3B75-F4FE-34DA397B7E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12295" y="5227149"/>
            <a:ext cx="2903235" cy="1200329"/>
          </a:xfrm>
          <a:prstGeom prst="rect">
            <a:avLst/>
          </a:prstGeom>
        </p:spPr>
      </p:pic>
      <p:pic>
        <p:nvPicPr>
          <p:cNvPr id="5" name="Imagen 4" descr="Interfaz de usuario gráfica, Texto&#10;&#10;Descripción generada automáticamente con confianza media">
            <a:extLst>
              <a:ext uri="{FF2B5EF4-FFF2-40B4-BE49-F238E27FC236}">
                <a16:creationId xmlns:a16="http://schemas.microsoft.com/office/drawing/2014/main" id="{69929F05-3AE0-4069-7225-2EE2873927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06748" y="2432293"/>
            <a:ext cx="5778500" cy="149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6086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B1B8D94A-50FF-B9CF-AA4D-974E3F060144}"/>
              </a:ext>
            </a:extLst>
          </p:cNvPr>
          <p:cNvSpPr/>
          <p:nvPr/>
        </p:nvSpPr>
        <p:spPr>
          <a:xfrm>
            <a:off x="6858000" y="0"/>
            <a:ext cx="5334000" cy="367665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id="{E26ED5D8-ABD2-B422-7EE4-9E66E0F202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58" r="11182" b="5051"/>
          <a:stretch/>
        </p:blipFill>
        <p:spPr bwMode="auto">
          <a:xfrm>
            <a:off x="2926079" y="787611"/>
            <a:ext cx="8367425" cy="5069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B8B666F1-792C-9B5E-2B1A-DCB538920156}"/>
              </a:ext>
            </a:extLst>
          </p:cNvPr>
          <p:cNvSpPr/>
          <p:nvPr/>
        </p:nvSpPr>
        <p:spPr>
          <a:xfrm>
            <a:off x="8146472" y="1020274"/>
            <a:ext cx="2926535" cy="1373021"/>
          </a:xfrm>
          <a:prstGeom prst="rect">
            <a:avLst/>
          </a:prstGeom>
          <a:solidFill>
            <a:srgbClr val="C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D4C5635F-569F-4EA7-A783-260931A541DD}"/>
              </a:ext>
            </a:extLst>
          </p:cNvPr>
          <p:cNvSpPr txBox="1"/>
          <p:nvPr/>
        </p:nvSpPr>
        <p:spPr>
          <a:xfrm>
            <a:off x="617322" y="3100346"/>
            <a:ext cx="2024852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s-ES" sz="1100" b="0" i="0" u="none" strike="noStrike" dirty="0" err="1">
                <a:effectLst/>
              </a:rPr>
              <a:t>This</a:t>
            </a:r>
            <a:r>
              <a:rPr lang="es-ES" sz="1100" b="0" i="0" u="none" strike="noStrike" dirty="0">
                <a:effectLst/>
              </a:rPr>
              <a:t> </a:t>
            </a:r>
            <a:r>
              <a:rPr lang="es-ES" sz="1100" b="0" i="0" u="none" strike="noStrike" dirty="0" err="1">
                <a:effectLst/>
              </a:rPr>
              <a:t>space</a:t>
            </a:r>
            <a:r>
              <a:rPr lang="es-ES" sz="1100" b="0" i="0" u="none" strike="noStrike" dirty="0">
                <a:effectLst/>
              </a:rPr>
              <a:t> </a:t>
            </a:r>
            <a:r>
              <a:rPr lang="es-ES" sz="1100" b="0" i="0" u="none" strike="noStrike" dirty="0" err="1">
                <a:effectLst/>
              </a:rPr>
              <a:t>houses</a:t>
            </a:r>
            <a:r>
              <a:rPr lang="es-ES" sz="1100" b="0" i="0" u="none" strike="noStrike" dirty="0">
                <a:effectLst/>
              </a:rPr>
              <a:t> </a:t>
            </a:r>
            <a:r>
              <a:rPr lang="es-ES" sz="1100" b="0" i="0" u="none" strike="noStrike" dirty="0" err="1">
                <a:effectLst/>
              </a:rPr>
              <a:t>the</a:t>
            </a:r>
            <a:r>
              <a:rPr lang="es-ES" sz="1100" b="0" i="0" u="none" strike="noStrike" dirty="0">
                <a:effectLst/>
              </a:rPr>
              <a:t> </a:t>
            </a:r>
            <a:r>
              <a:rPr lang="es-ES" sz="1100" b="0" i="0" u="none" strike="noStrike" dirty="0" err="1">
                <a:effectLst/>
              </a:rPr>
              <a:t>largest</a:t>
            </a:r>
            <a:r>
              <a:rPr lang="es-ES" sz="1100" b="0" i="0" u="none" strike="noStrike" dirty="0">
                <a:effectLst/>
              </a:rPr>
              <a:t> </a:t>
            </a:r>
            <a:r>
              <a:rPr lang="es-ES" sz="1100" b="0" i="0" u="none" strike="noStrike" dirty="0" err="1">
                <a:effectLst/>
              </a:rPr>
              <a:t>auditorium</a:t>
            </a:r>
            <a:r>
              <a:rPr lang="es-ES" sz="1100" b="0" i="0" u="none" strike="noStrike" dirty="0">
                <a:effectLst/>
              </a:rPr>
              <a:t> in </a:t>
            </a:r>
            <a:r>
              <a:rPr lang="es-ES" sz="1100" b="0" i="0" u="none" strike="noStrike" dirty="0" err="1">
                <a:effectLst/>
              </a:rPr>
              <a:t>the</a:t>
            </a:r>
            <a:r>
              <a:rPr lang="es-ES" sz="1100" b="0" i="0" u="none" strike="noStrike" dirty="0">
                <a:effectLst/>
              </a:rPr>
              <a:t> </a:t>
            </a:r>
            <a:r>
              <a:rPr lang="es-ES" sz="1100" b="0" i="0" u="none" strike="noStrike" dirty="0" err="1">
                <a:effectLst/>
              </a:rPr>
              <a:t>congress</a:t>
            </a:r>
            <a:r>
              <a:rPr lang="es-ES" sz="1100" b="0" i="0" u="none" strike="noStrike" dirty="0">
                <a:effectLst/>
              </a:rPr>
              <a:t> hall </a:t>
            </a:r>
            <a:r>
              <a:rPr lang="es-ES" sz="1100" b="0" i="0" u="none" strike="noStrike" dirty="0" err="1">
                <a:effectLst/>
              </a:rPr>
              <a:t>with</a:t>
            </a:r>
            <a:r>
              <a:rPr lang="es-ES" sz="1100" b="0" i="0" u="none" strike="noStrike" dirty="0">
                <a:effectLst/>
              </a:rPr>
              <a:t> a </a:t>
            </a:r>
            <a:r>
              <a:rPr lang="es-ES" sz="1100" b="0" i="0" u="none" strike="noStrike" dirty="0" err="1">
                <a:effectLst/>
              </a:rPr>
              <a:t>capacity</a:t>
            </a:r>
            <a:r>
              <a:rPr lang="es-ES" sz="1100" b="0" i="0" u="none" strike="noStrike" dirty="0">
                <a:effectLst/>
              </a:rPr>
              <a:t> </a:t>
            </a:r>
            <a:r>
              <a:rPr lang="es-ES" sz="1100" b="0" i="0" u="none" strike="noStrike" dirty="0" err="1">
                <a:effectLst/>
              </a:rPr>
              <a:t>of</a:t>
            </a:r>
            <a:r>
              <a:rPr lang="es-ES" sz="1100" b="0" i="0" u="none" strike="noStrike" dirty="0">
                <a:effectLst/>
              </a:rPr>
              <a:t> 1469 </a:t>
            </a:r>
            <a:r>
              <a:rPr lang="es-ES" sz="1100" b="0" i="0" u="none" strike="noStrike" dirty="0" err="1">
                <a:effectLst/>
              </a:rPr>
              <a:t>seats</a:t>
            </a:r>
            <a:r>
              <a:rPr lang="es-ES" sz="1100" b="0" i="0" u="none" strike="noStrike" dirty="0">
                <a:effectLst/>
              </a:rPr>
              <a:t>. </a:t>
            </a:r>
            <a:r>
              <a:rPr lang="es-ES" sz="1100" b="0" i="0" u="none" strike="noStrike" dirty="0" err="1">
                <a:effectLst/>
              </a:rPr>
              <a:t>This</a:t>
            </a:r>
            <a:r>
              <a:rPr lang="es-ES" sz="1100" b="0" i="0" u="none" strike="noStrike" dirty="0">
                <a:effectLst/>
              </a:rPr>
              <a:t> </a:t>
            </a:r>
            <a:r>
              <a:rPr lang="es-ES" sz="1100" b="0" i="0" u="none" strike="noStrike" dirty="0" err="1">
                <a:effectLst/>
              </a:rPr>
              <a:t>room</a:t>
            </a:r>
            <a:r>
              <a:rPr lang="es-ES" sz="1100" b="0" i="0" u="none" strike="noStrike" dirty="0">
                <a:effectLst/>
              </a:rPr>
              <a:t> </a:t>
            </a:r>
            <a:r>
              <a:rPr lang="es-ES" sz="1100" b="0" i="0" u="none" strike="noStrike" dirty="0" err="1">
                <a:effectLst/>
              </a:rPr>
              <a:t>is</a:t>
            </a:r>
            <a:r>
              <a:rPr lang="es-ES" sz="1100" b="0" i="0" u="none" strike="noStrike" dirty="0">
                <a:effectLst/>
              </a:rPr>
              <a:t> </a:t>
            </a:r>
            <a:r>
              <a:rPr lang="es-ES" sz="1100" b="0" i="0" u="none" strike="noStrike" dirty="0" err="1">
                <a:effectLst/>
              </a:rPr>
              <a:t>divided</a:t>
            </a:r>
            <a:r>
              <a:rPr lang="es-ES" sz="1100" b="0" i="0" u="none" strike="noStrike" dirty="0">
                <a:effectLst/>
              </a:rPr>
              <a:t> </a:t>
            </a:r>
            <a:r>
              <a:rPr lang="es-ES" sz="1100" b="0" i="0" u="none" strike="noStrike" dirty="0" err="1">
                <a:effectLst/>
              </a:rPr>
              <a:t>into</a:t>
            </a:r>
            <a:r>
              <a:rPr lang="es-ES" sz="1100" b="0" i="0" u="none" strike="noStrike" dirty="0">
                <a:effectLst/>
              </a:rPr>
              <a:t> 4 </a:t>
            </a:r>
            <a:r>
              <a:rPr lang="es-ES" sz="1100" b="0" i="0" u="none" strike="noStrike" dirty="0" err="1">
                <a:effectLst/>
              </a:rPr>
              <a:t>different</a:t>
            </a:r>
            <a:r>
              <a:rPr lang="es-ES" sz="1100" b="0" i="0" u="none" strike="noStrike" dirty="0">
                <a:effectLst/>
              </a:rPr>
              <a:t> </a:t>
            </a:r>
            <a:r>
              <a:rPr lang="es-ES" sz="1100" b="0" i="0" u="none" strike="noStrike" dirty="0" err="1">
                <a:effectLst/>
              </a:rPr>
              <a:t>levels</a:t>
            </a:r>
            <a:r>
              <a:rPr lang="es-ES" sz="1100" b="0" i="0" u="none" strike="noStrike" dirty="0">
                <a:effectLst/>
              </a:rPr>
              <a:t>: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es-ES" sz="1100" dirty="0"/>
          </a:p>
          <a:p>
            <a:pPr marL="171450" indent="-171450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" sz="1100" b="0" i="0" u="none" strike="noStrike" dirty="0" err="1">
                <a:effectLst/>
              </a:rPr>
              <a:t>Orchestra</a:t>
            </a:r>
            <a:r>
              <a:rPr lang="es-ES" sz="1100" b="0" i="0" u="none" strike="noStrike" dirty="0">
                <a:effectLst/>
              </a:rPr>
              <a:t> </a:t>
            </a:r>
            <a:r>
              <a:rPr lang="es-ES" sz="1100" b="0" i="0" u="none" strike="noStrike" dirty="0" err="1">
                <a:effectLst/>
              </a:rPr>
              <a:t>level</a:t>
            </a:r>
            <a:r>
              <a:rPr lang="es-ES" sz="1100" b="0" i="0" u="none" strike="noStrike" dirty="0">
                <a:effectLst/>
              </a:rPr>
              <a:t>: 338 </a:t>
            </a:r>
            <a:r>
              <a:rPr lang="es-ES" sz="1100" b="0" i="0" u="none" strike="noStrike" dirty="0" err="1">
                <a:effectLst/>
              </a:rPr>
              <a:t>seats</a:t>
            </a:r>
            <a:endParaRPr lang="es-ES" sz="1100" dirty="0"/>
          </a:p>
          <a:p>
            <a:pPr marL="171450" indent="-171450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" sz="1100" b="0" i="0" u="none" strike="noStrike" dirty="0" err="1">
                <a:effectLst/>
              </a:rPr>
              <a:t>Mezzanine</a:t>
            </a:r>
            <a:r>
              <a:rPr lang="es-ES" sz="1100" b="0" i="0" u="none" strike="noStrike" dirty="0">
                <a:effectLst/>
              </a:rPr>
              <a:t> 1: 416 </a:t>
            </a:r>
            <a:r>
              <a:rPr lang="es-ES" sz="1100" b="0" i="0" u="none" strike="noStrike" dirty="0" err="1">
                <a:effectLst/>
              </a:rPr>
              <a:t>seats</a:t>
            </a:r>
            <a:r>
              <a:rPr lang="es-ES" sz="1100" b="0" i="0" u="none" strike="noStrike" dirty="0">
                <a:effectLst/>
              </a:rPr>
              <a:t>.</a:t>
            </a:r>
          </a:p>
          <a:p>
            <a:pPr marL="171450" indent="-171450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" sz="1100" b="0" i="0" u="none" strike="noStrike" dirty="0" err="1">
                <a:effectLst/>
              </a:rPr>
              <a:t>Mezzanine</a:t>
            </a:r>
            <a:r>
              <a:rPr lang="es-ES" sz="1100" b="0" i="0" u="none" strike="noStrike" dirty="0">
                <a:effectLst/>
              </a:rPr>
              <a:t> 2: 285 </a:t>
            </a:r>
            <a:r>
              <a:rPr lang="es-ES" sz="1100" b="0" i="0" u="none" strike="noStrike" dirty="0" err="1">
                <a:effectLst/>
              </a:rPr>
              <a:t>seats</a:t>
            </a:r>
            <a:r>
              <a:rPr lang="es-ES" sz="1100" b="0" i="0" u="none" strike="noStrike" dirty="0">
                <a:effectLst/>
              </a:rPr>
              <a:t>.</a:t>
            </a:r>
          </a:p>
          <a:p>
            <a:pPr marL="171450" indent="-171450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" sz="1100" b="0" i="0" u="none" strike="noStrike" dirty="0" err="1">
                <a:effectLst/>
              </a:rPr>
              <a:t>Balcony</a:t>
            </a:r>
            <a:r>
              <a:rPr lang="es-ES" sz="1100" b="0" i="0" u="none" strike="noStrike" dirty="0">
                <a:effectLst/>
              </a:rPr>
              <a:t>: 450 </a:t>
            </a:r>
            <a:r>
              <a:rPr lang="es-ES" sz="1100" b="0" i="0" u="none" strike="noStrike" dirty="0" err="1">
                <a:effectLst/>
              </a:rPr>
              <a:t>seats</a:t>
            </a:r>
            <a:r>
              <a:rPr lang="es-ES" sz="1100" b="0" i="0" u="none" strike="noStrike" dirty="0">
                <a:effectLst/>
              </a:rPr>
              <a:t>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6DA10323-3A44-B0A8-A94F-14C6CEEF26EB}"/>
              </a:ext>
            </a:extLst>
          </p:cNvPr>
          <p:cNvSpPr txBox="1"/>
          <p:nvPr/>
        </p:nvSpPr>
        <p:spPr>
          <a:xfrm>
            <a:off x="7790289" y="1116022"/>
            <a:ext cx="3172234" cy="12772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0">
              <a:spcBef>
                <a:spcPts val="0"/>
              </a:spcBef>
              <a:spcAft>
                <a:spcPts val="0"/>
              </a:spcAft>
            </a:pPr>
            <a:r>
              <a:rPr lang="es-ES" sz="1100" b="1" i="0" u="none" strike="noStrike" dirty="0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DIMENSIONS AND ACCESS</a:t>
            </a:r>
          </a:p>
          <a:p>
            <a:pPr algn="r" rtl="0">
              <a:spcBef>
                <a:spcPts val="0"/>
              </a:spcBef>
              <a:spcAft>
                <a:spcPts val="0"/>
              </a:spcAft>
            </a:pPr>
            <a:endParaRPr lang="es-ES" sz="1100" b="1" i="0" u="none" strike="noStrike" dirty="0">
              <a:solidFill>
                <a:srgbClr val="FFFFFF"/>
              </a:solidFill>
              <a:effectLst/>
              <a:latin typeface="Calibri" panose="020F0502020204030204" pitchFamily="34" charset="0"/>
            </a:endParaRPr>
          </a:p>
          <a:p>
            <a:pPr marL="171450" indent="-171450" algn="r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" sz="1100" b="1" i="0" u="none" strike="noStrike" dirty="0" err="1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Stage</a:t>
            </a:r>
            <a:r>
              <a:rPr lang="es-ES" sz="1100" b="1" i="0" u="none" strike="noStrike" dirty="0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s-ES" sz="1100" b="1" i="0" u="none" strike="noStrike" dirty="0" err="1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area</a:t>
            </a:r>
            <a:r>
              <a:rPr lang="es-ES" sz="1100" b="1" i="0" u="none" strike="noStrike" dirty="0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: 650 </a:t>
            </a:r>
            <a:r>
              <a:rPr lang="es-ES" sz="1100" b="1" i="0" u="none" strike="noStrike" dirty="0" err="1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square</a:t>
            </a:r>
            <a:r>
              <a:rPr lang="es-ES" sz="1100" b="1" i="0" u="none" strike="noStrike" dirty="0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s-ES" sz="1100" b="1" i="0" u="none" strike="noStrike" dirty="0" err="1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meters</a:t>
            </a:r>
            <a:endParaRPr lang="es-ES" sz="1100" b="1" dirty="0">
              <a:solidFill>
                <a:srgbClr val="FFFFFF"/>
              </a:solidFill>
              <a:latin typeface="Calibri" panose="020F0502020204030204" pitchFamily="34" charset="0"/>
            </a:endParaRPr>
          </a:p>
          <a:p>
            <a:pPr marL="171450" indent="-171450" algn="r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" sz="1100" b="1" i="0" u="none" strike="noStrike" dirty="0" err="1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Afforestation</a:t>
            </a:r>
            <a:r>
              <a:rPr lang="es-ES" sz="1100" b="1" i="0" u="none" strike="noStrike" dirty="0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s-ES" sz="1100" b="1" i="0" u="none" strike="noStrike" dirty="0" err="1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area</a:t>
            </a:r>
            <a:r>
              <a:rPr lang="es-ES" sz="1100" b="1" i="0" u="none" strike="noStrike" dirty="0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: 200 </a:t>
            </a:r>
            <a:r>
              <a:rPr lang="es-ES" sz="1100" b="1" i="0" u="none" strike="noStrike" dirty="0" err="1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square</a:t>
            </a:r>
            <a:r>
              <a:rPr lang="es-ES" sz="1100" b="1" i="0" u="none" strike="noStrike" dirty="0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s-ES" sz="1100" b="1" i="0" u="none" strike="noStrike" dirty="0" err="1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meters</a:t>
            </a:r>
            <a:r>
              <a:rPr lang="es-ES" sz="1100" b="1" i="0" u="none" strike="noStrike" dirty="0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.</a:t>
            </a:r>
          </a:p>
          <a:p>
            <a:pPr marL="171450" indent="-171450" algn="r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" sz="1100" b="1" i="0" u="none" strike="noStrike" dirty="0" err="1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The</a:t>
            </a:r>
            <a:r>
              <a:rPr lang="es-ES" sz="1100" b="1" i="0" u="none" strike="noStrike" dirty="0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s-ES" sz="1100" b="1" i="0" u="none" strike="noStrike" dirty="0" err="1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length</a:t>
            </a:r>
            <a:r>
              <a:rPr lang="es-ES" sz="1100" b="1" i="0" u="none" strike="noStrike" dirty="0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 varies </a:t>
            </a:r>
            <a:r>
              <a:rPr lang="es-ES" sz="1100" b="1" i="0" u="none" strike="noStrike" dirty="0" err="1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between</a:t>
            </a:r>
            <a:r>
              <a:rPr lang="es-ES" sz="1100" b="1" i="0" u="none" strike="noStrike" dirty="0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 25 and 30 m.</a:t>
            </a:r>
          </a:p>
          <a:p>
            <a:pPr marL="171450" indent="-171450" algn="r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" sz="1100" b="1" i="0" u="none" strike="noStrike" dirty="0" err="1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Stage</a:t>
            </a:r>
            <a:r>
              <a:rPr lang="es-ES" sz="1100" b="1" i="0" u="none" strike="noStrike" dirty="0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s-ES" sz="1100" b="1" i="0" u="none" strike="noStrike" dirty="0" err="1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depth</a:t>
            </a:r>
            <a:r>
              <a:rPr lang="es-ES" sz="1100" b="1" i="0" u="none" strike="noStrike" dirty="0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: 27 m.</a:t>
            </a:r>
          </a:p>
          <a:p>
            <a:pPr marL="171450" indent="-171450" algn="r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" sz="1100" b="1" i="0" u="none" strike="noStrike" dirty="0" err="1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Stage</a:t>
            </a:r>
            <a:r>
              <a:rPr lang="es-ES" sz="1100" b="1" i="0" u="none" strike="noStrike" dirty="0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s-ES" sz="1100" b="1" i="0" u="none" strike="noStrike" dirty="0" err="1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opening</a:t>
            </a:r>
            <a:r>
              <a:rPr lang="es-ES" sz="1100" b="1" i="0" u="none" strike="noStrike" dirty="0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: 20m x 10m </a:t>
            </a:r>
            <a:r>
              <a:rPr lang="es-ES" sz="1100" b="1" i="0" u="none" strike="noStrike" dirty="0" err="1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high</a:t>
            </a:r>
            <a:r>
              <a:rPr lang="es-ES" sz="1100" b="1" i="0" u="none" strike="noStrike" dirty="0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.</a:t>
            </a:r>
          </a:p>
        </p:txBody>
      </p:sp>
      <p:pic>
        <p:nvPicPr>
          <p:cNvPr id="9" name="Imagen 8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7EADC3D4-2883-785E-6C73-F87C8DB870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8811" y="787611"/>
            <a:ext cx="1588657" cy="656823"/>
          </a:xfrm>
          <a:prstGeom prst="rect">
            <a:avLst/>
          </a:prstGeom>
        </p:spPr>
      </p:pic>
      <p:pic>
        <p:nvPicPr>
          <p:cNvPr id="6" name="Imagen 5" descr="Texto&#10;&#10;Descripción generada automáticamente">
            <a:extLst>
              <a:ext uri="{FF2B5EF4-FFF2-40B4-BE49-F238E27FC236}">
                <a16:creationId xmlns:a16="http://schemas.microsoft.com/office/drawing/2014/main" id="{8BF089C6-0066-62C9-1418-DFAF81E166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035" y="2173025"/>
            <a:ext cx="3194104" cy="927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2598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B1B8D94A-50FF-B9CF-AA4D-974E3F060144}"/>
              </a:ext>
            </a:extLst>
          </p:cNvPr>
          <p:cNvSpPr/>
          <p:nvPr/>
        </p:nvSpPr>
        <p:spPr>
          <a:xfrm>
            <a:off x="6858000" y="0"/>
            <a:ext cx="5334000" cy="367665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B8B666F1-792C-9B5E-2B1A-DCB538920156}"/>
              </a:ext>
            </a:extLst>
          </p:cNvPr>
          <p:cNvSpPr/>
          <p:nvPr/>
        </p:nvSpPr>
        <p:spPr>
          <a:xfrm>
            <a:off x="7679804" y="1020274"/>
            <a:ext cx="3393204" cy="2512066"/>
          </a:xfrm>
          <a:prstGeom prst="rect">
            <a:avLst/>
          </a:prstGeom>
          <a:solidFill>
            <a:srgbClr val="C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3314" name="Picture 2">
            <a:extLst>
              <a:ext uri="{FF2B5EF4-FFF2-40B4-BE49-F238E27FC236}">
                <a16:creationId xmlns:a16="http://schemas.microsoft.com/office/drawing/2014/main" id="{ADA262C7-76E7-D962-5DBE-A985263009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25" r="8833"/>
          <a:stretch/>
        </p:blipFill>
        <p:spPr bwMode="auto">
          <a:xfrm>
            <a:off x="2567341" y="736994"/>
            <a:ext cx="8766873" cy="5384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CDDDAAF8-76C8-B14D-9A00-2136E731B243}"/>
              </a:ext>
            </a:extLst>
          </p:cNvPr>
          <p:cNvSpPr/>
          <p:nvPr/>
        </p:nvSpPr>
        <p:spPr>
          <a:xfrm>
            <a:off x="846685" y="4642664"/>
            <a:ext cx="3393204" cy="106627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0" name="Imagen 9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B64521D8-9C2E-D464-8697-495B01BA6F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32477" y="5326038"/>
            <a:ext cx="1588657" cy="656823"/>
          </a:xfrm>
          <a:prstGeom prst="rect">
            <a:avLst/>
          </a:prstGeom>
        </p:spPr>
      </p:pic>
      <p:pic>
        <p:nvPicPr>
          <p:cNvPr id="7" name="Imagen 6" descr="Un letrero de color negro&#10;&#10;Descripción generada automáticamente con confianza baja">
            <a:extLst>
              <a:ext uri="{FF2B5EF4-FFF2-40B4-BE49-F238E27FC236}">
                <a16:creationId xmlns:a16="http://schemas.microsoft.com/office/drawing/2014/main" id="{D8C749FC-1457-F3EF-E45E-400E9EE1DB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812" y="1646033"/>
            <a:ext cx="2452551" cy="845707"/>
          </a:xfrm>
          <a:prstGeom prst="rect">
            <a:avLst/>
          </a:prstGeom>
        </p:spPr>
      </p:pic>
      <p:pic>
        <p:nvPicPr>
          <p:cNvPr id="4" name="Imagen 3" descr="Texto&#10;&#10;Descripción generada automáticamente">
            <a:extLst>
              <a:ext uri="{FF2B5EF4-FFF2-40B4-BE49-F238E27FC236}">
                <a16:creationId xmlns:a16="http://schemas.microsoft.com/office/drawing/2014/main" id="{BB4B366A-1A8E-CC24-41BF-35A40663582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3906" t="10720" r="7170" b="34081"/>
          <a:stretch/>
        </p:blipFill>
        <p:spPr>
          <a:xfrm>
            <a:off x="927965" y="4642664"/>
            <a:ext cx="3393204" cy="1013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7751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B1B8D94A-50FF-B9CF-AA4D-974E3F060144}"/>
              </a:ext>
            </a:extLst>
          </p:cNvPr>
          <p:cNvSpPr/>
          <p:nvPr/>
        </p:nvSpPr>
        <p:spPr>
          <a:xfrm>
            <a:off x="6858000" y="0"/>
            <a:ext cx="5334000" cy="367665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5362" name="Picture 2">
            <a:extLst>
              <a:ext uri="{FF2B5EF4-FFF2-40B4-BE49-F238E27FC236}">
                <a16:creationId xmlns:a16="http://schemas.microsoft.com/office/drawing/2014/main" id="{D33DF69A-A344-8977-7FE2-86B9571F90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04" r="4161"/>
          <a:stretch/>
        </p:blipFill>
        <p:spPr bwMode="auto">
          <a:xfrm>
            <a:off x="3272589" y="664263"/>
            <a:ext cx="8280442" cy="5529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D4C5635F-569F-4EA7-A783-260931A541DD}"/>
              </a:ext>
            </a:extLst>
          </p:cNvPr>
          <p:cNvSpPr txBox="1"/>
          <p:nvPr/>
        </p:nvSpPr>
        <p:spPr>
          <a:xfrm>
            <a:off x="638970" y="2390153"/>
            <a:ext cx="1994650" cy="2292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>
              <a:spcBef>
                <a:spcPts val="0"/>
              </a:spcBef>
              <a:spcAft>
                <a:spcPts val="0"/>
              </a:spcAft>
            </a:pP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This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space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has 432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seats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arranged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in 2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levels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.</a:t>
            </a:r>
          </a:p>
          <a:p>
            <a:pPr algn="l" rtl="0">
              <a:spcBef>
                <a:spcPts val="0"/>
              </a:spcBef>
              <a:spcAft>
                <a:spcPts val="0"/>
              </a:spcAft>
            </a:pPr>
            <a:endParaRPr lang="es-ES" sz="1100" dirty="0">
              <a:solidFill>
                <a:srgbClr val="000000"/>
              </a:solidFill>
            </a:endParaRPr>
          </a:p>
          <a:p>
            <a:pPr algn="l" rtl="0">
              <a:spcBef>
                <a:spcPts val="0"/>
              </a:spcBef>
              <a:spcAft>
                <a:spcPts val="0"/>
              </a:spcAft>
            </a:pP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Orchestra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: 220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seats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Mezzanine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: 212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seats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.</a:t>
            </a:r>
          </a:p>
          <a:p>
            <a:pPr algn="l" rtl="0">
              <a:spcBef>
                <a:spcPts val="0"/>
              </a:spcBef>
              <a:spcAft>
                <a:spcPts val="0"/>
              </a:spcAft>
            </a:pPr>
            <a:endParaRPr lang="es-ES" sz="1100" dirty="0">
              <a:solidFill>
                <a:srgbClr val="000000"/>
              </a:solidFill>
            </a:endParaRPr>
          </a:p>
          <a:p>
            <a:pPr algn="l" rtl="0">
              <a:spcBef>
                <a:spcPts val="0"/>
              </a:spcBef>
              <a:spcAft>
                <a:spcPts val="0"/>
              </a:spcAft>
            </a:pP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s-ES" sz="1100" b="1" i="0" u="none" strike="noStrike" dirty="0">
                <a:solidFill>
                  <a:srgbClr val="000000"/>
                </a:solidFill>
                <a:effectLst/>
              </a:rPr>
              <a:t>DIMENSIONS AND ACCESS</a:t>
            </a:r>
          </a:p>
          <a:p>
            <a:pPr algn="l" rtl="0">
              <a:spcBef>
                <a:spcPts val="0"/>
              </a:spcBef>
              <a:spcAft>
                <a:spcPts val="0"/>
              </a:spcAft>
            </a:pPr>
            <a:endParaRPr lang="es-ES" sz="1100" dirty="0">
              <a:solidFill>
                <a:srgbClr val="000000"/>
              </a:solidFill>
            </a:endParaRPr>
          </a:p>
          <a:p>
            <a:pPr algn="l" rtl="0">
              <a:spcBef>
                <a:spcPts val="0"/>
              </a:spcBef>
              <a:spcAft>
                <a:spcPts val="0"/>
              </a:spcAft>
            </a:pP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•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Stage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area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: 80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square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meters</a:t>
            </a:r>
            <a:endParaRPr lang="es-ES" sz="1100" dirty="0">
              <a:solidFill>
                <a:srgbClr val="000000"/>
              </a:solidFill>
            </a:endParaRPr>
          </a:p>
          <a:p>
            <a:pPr algn="l" rtl="0">
              <a:spcBef>
                <a:spcPts val="0"/>
              </a:spcBef>
              <a:spcAft>
                <a:spcPts val="0"/>
              </a:spcAft>
            </a:pP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•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Length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: 11m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to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13m.</a:t>
            </a:r>
          </a:p>
          <a:p>
            <a:pPr algn="l" rtl="0">
              <a:spcBef>
                <a:spcPts val="0"/>
              </a:spcBef>
              <a:spcAft>
                <a:spcPts val="0"/>
              </a:spcAft>
            </a:pP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•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Stage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depth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: 6 m.</a:t>
            </a:r>
          </a:p>
          <a:p>
            <a:pPr algn="l" rtl="0">
              <a:spcBef>
                <a:spcPts val="0"/>
              </a:spcBef>
              <a:spcAft>
                <a:spcPts val="0"/>
              </a:spcAft>
            </a:pP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•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Stage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opening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11 m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wide</a:t>
            </a:r>
            <a:endParaRPr lang="es-ES" sz="1100" dirty="0">
              <a:solidFill>
                <a:srgbClr val="000000"/>
              </a:solidFill>
            </a:endParaRPr>
          </a:p>
          <a:p>
            <a:pPr algn="l" rtl="0">
              <a:spcBef>
                <a:spcPts val="0"/>
              </a:spcBef>
              <a:spcAft>
                <a:spcPts val="0"/>
              </a:spcAft>
            </a:pP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•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Stage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height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: 6 m.</a:t>
            </a:r>
            <a:endParaRPr lang="es-ES" sz="1100" b="0" i="0" u="none" strike="noStrike" dirty="0">
              <a:effectLst/>
            </a:endParaRPr>
          </a:p>
        </p:txBody>
      </p:sp>
      <p:pic>
        <p:nvPicPr>
          <p:cNvPr id="2" name="Imagen 1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614A2A58-EB26-36F0-8D2E-9A5EE3D624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4981" y="5326038"/>
            <a:ext cx="1588657" cy="656823"/>
          </a:xfrm>
          <a:prstGeom prst="rect">
            <a:avLst/>
          </a:prstGeom>
        </p:spPr>
      </p:pic>
      <p:pic>
        <p:nvPicPr>
          <p:cNvPr id="9" name="Imagen 8" descr="Texto&#10;&#10;Descripción generada automáticamente con confianza baja">
            <a:extLst>
              <a:ext uri="{FF2B5EF4-FFF2-40B4-BE49-F238E27FC236}">
                <a16:creationId xmlns:a16="http://schemas.microsoft.com/office/drawing/2014/main" id="{7C12D914-DB33-2A27-2CB1-9BA036D612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056" y="1492619"/>
            <a:ext cx="3428444" cy="988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1488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B1B8D94A-50FF-B9CF-AA4D-974E3F060144}"/>
              </a:ext>
            </a:extLst>
          </p:cNvPr>
          <p:cNvSpPr/>
          <p:nvPr/>
        </p:nvSpPr>
        <p:spPr>
          <a:xfrm>
            <a:off x="6858000" y="0"/>
            <a:ext cx="5334000" cy="367665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D4C5635F-569F-4EA7-A783-260931A541DD}"/>
              </a:ext>
            </a:extLst>
          </p:cNvPr>
          <p:cNvSpPr txBox="1"/>
          <p:nvPr/>
        </p:nvSpPr>
        <p:spPr>
          <a:xfrm>
            <a:off x="638969" y="2471566"/>
            <a:ext cx="258549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0">
              <a:spcBef>
                <a:spcPts val="0"/>
              </a:spcBef>
              <a:spcAft>
                <a:spcPts val="0"/>
              </a:spcAft>
            </a:pP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This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impressive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lounge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with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Mozarabic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décor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is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a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perfect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place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for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your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private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exhibition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,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dinner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and/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or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show.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It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is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one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of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the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largest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spaces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in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the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Marrakech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Congress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Centre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with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multiple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options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and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configurations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.</a:t>
            </a:r>
            <a:endParaRPr lang="es-ES" sz="1100" b="0" i="0" u="none" strike="noStrike" dirty="0">
              <a:effectLst/>
            </a:endParaRPr>
          </a:p>
        </p:txBody>
      </p:sp>
      <p:pic>
        <p:nvPicPr>
          <p:cNvPr id="17410" name="Picture 2">
            <a:extLst>
              <a:ext uri="{FF2B5EF4-FFF2-40B4-BE49-F238E27FC236}">
                <a16:creationId xmlns:a16="http://schemas.microsoft.com/office/drawing/2014/main" id="{B16CA119-CE38-667D-6135-41EEA8B0E4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8757" y="802704"/>
            <a:ext cx="7895431" cy="5267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n 5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63041890-A025-64F7-D15B-DF9F4004AC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4981" y="5326038"/>
            <a:ext cx="1588657" cy="656823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CFAFBA07-92DB-49CF-D7F1-0DF0C5928265}"/>
              </a:ext>
            </a:extLst>
          </p:cNvPr>
          <p:cNvSpPr txBox="1"/>
          <p:nvPr/>
        </p:nvSpPr>
        <p:spPr>
          <a:xfrm>
            <a:off x="638969" y="2129707"/>
            <a:ext cx="387975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1400" i="1" dirty="0">
                <a:solidFill>
                  <a:srgbClr val="C00000"/>
                </a:solidFill>
              </a:rPr>
              <a:t>ROYAL’S ROOM</a:t>
            </a:r>
            <a:endParaRPr lang="es-ES_tradnl" sz="1400" i="1" dirty="0">
              <a:solidFill>
                <a:srgbClr val="C00000"/>
              </a:solidFill>
            </a:endParaRPr>
          </a:p>
        </p:txBody>
      </p:sp>
      <p:pic>
        <p:nvPicPr>
          <p:cNvPr id="3" name="Imagen 2" descr="Texto&#10;&#10;Descripción generada automáticamente con confianza baja">
            <a:extLst>
              <a:ext uri="{FF2B5EF4-FFF2-40B4-BE49-F238E27FC236}">
                <a16:creationId xmlns:a16="http://schemas.microsoft.com/office/drawing/2014/main" id="{F5B7D3D5-B49D-E180-AFAB-33854BC9B8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8986" y="1200576"/>
            <a:ext cx="2799777" cy="1107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2585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B1B8D94A-50FF-B9CF-AA4D-974E3F060144}"/>
              </a:ext>
            </a:extLst>
          </p:cNvPr>
          <p:cNvSpPr/>
          <p:nvPr/>
        </p:nvSpPr>
        <p:spPr>
          <a:xfrm>
            <a:off x="6858000" y="0"/>
            <a:ext cx="5334000" cy="367665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9458" name="Picture 2">
            <a:extLst>
              <a:ext uri="{FF2B5EF4-FFF2-40B4-BE49-F238E27FC236}">
                <a16:creationId xmlns:a16="http://schemas.microsoft.com/office/drawing/2014/main" id="{061F563B-0B0E-F8A4-F6D7-829B4AE83C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27" t="8577" b="5862"/>
          <a:stretch/>
        </p:blipFill>
        <p:spPr bwMode="auto">
          <a:xfrm>
            <a:off x="3491345" y="731072"/>
            <a:ext cx="7822292" cy="5251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D4C5635F-569F-4EA7-A783-260931A541DD}"/>
              </a:ext>
            </a:extLst>
          </p:cNvPr>
          <p:cNvSpPr txBox="1"/>
          <p:nvPr/>
        </p:nvSpPr>
        <p:spPr>
          <a:xfrm>
            <a:off x="638969" y="2844327"/>
            <a:ext cx="2453147" cy="2292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The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two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meeting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rooms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Fes 1 and Fes 2 are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on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the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top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floor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of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the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congress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centre.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Both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rooms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have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sunlight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and can be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divided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into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3 at a time.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The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measures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are: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es-ES" sz="1100" dirty="0">
              <a:solidFill>
                <a:srgbClr val="000000"/>
              </a:solidFill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Area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: 256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square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meters</a:t>
            </a:r>
            <a:endParaRPr lang="es-ES" sz="1100" dirty="0">
              <a:solidFill>
                <a:srgbClr val="000000"/>
              </a:solidFill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Length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: 32m -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Width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: 8m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Height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4.40m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es-ES" sz="1100" dirty="0">
              <a:solidFill>
                <a:srgbClr val="000000"/>
              </a:solidFill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Possible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configurations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: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s-ES" sz="1100" dirty="0">
                <a:solidFill>
                  <a:srgbClr val="000000"/>
                </a:solidFill>
              </a:rPr>
              <a:t>2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80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pax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in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theatre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style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160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pax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in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school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style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80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pax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in "u"</a:t>
            </a:r>
          </a:p>
        </p:txBody>
      </p:sp>
      <p:pic>
        <p:nvPicPr>
          <p:cNvPr id="6" name="Imagen 5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63041890-A025-64F7-D15B-DF9F4004AC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4981" y="5215202"/>
            <a:ext cx="1588657" cy="656823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E049597B-4654-BF0D-1923-3D63766C0785}"/>
              </a:ext>
            </a:extLst>
          </p:cNvPr>
          <p:cNvSpPr txBox="1"/>
          <p:nvPr/>
        </p:nvSpPr>
        <p:spPr>
          <a:xfrm>
            <a:off x="638969" y="2472798"/>
            <a:ext cx="2298195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1400" i="1" dirty="0">
                <a:solidFill>
                  <a:srgbClr val="C00000"/>
                </a:solidFill>
              </a:rPr>
              <a:t>FEZ 1 and FEZ 2 ‘S ROOMS</a:t>
            </a:r>
            <a:endParaRPr lang="es-ES_tradnl" sz="1400" i="1" dirty="0">
              <a:solidFill>
                <a:srgbClr val="C00000"/>
              </a:solidFill>
            </a:endParaRPr>
          </a:p>
        </p:txBody>
      </p:sp>
      <p:pic>
        <p:nvPicPr>
          <p:cNvPr id="9" name="Imagen 8" descr="Texto&#10;&#10;Descripción generada automáticamente con confianza baja">
            <a:extLst>
              <a:ext uri="{FF2B5EF4-FFF2-40B4-BE49-F238E27FC236}">
                <a16:creationId xmlns:a16="http://schemas.microsoft.com/office/drawing/2014/main" id="{0ED2358D-7444-3C46-EDC8-82F02BDEE5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844" y="1430197"/>
            <a:ext cx="2984500" cy="118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4730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B1B8D94A-50FF-B9CF-AA4D-974E3F060144}"/>
              </a:ext>
            </a:extLst>
          </p:cNvPr>
          <p:cNvSpPr/>
          <p:nvPr/>
        </p:nvSpPr>
        <p:spPr>
          <a:xfrm>
            <a:off x="6858000" y="0"/>
            <a:ext cx="5334000" cy="367665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1506" name="Picture 2">
            <a:extLst>
              <a:ext uri="{FF2B5EF4-FFF2-40B4-BE49-F238E27FC236}">
                <a16:creationId xmlns:a16="http://schemas.microsoft.com/office/drawing/2014/main" id="{440BD0D4-3CDB-3588-2F60-D69542DF86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13" t="9362" r="4483" b="12780"/>
          <a:stretch/>
        </p:blipFill>
        <p:spPr bwMode="auto">
          <a:xfrm>
            <a:off x="3713018" y="731071"/>
            <a:ext cx="7601900" cy="5340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D4C5635F-569F-4EA7-A783-260931A541DD}"/>
              </a:ext>
            </a:extLst>
          </p:cNvPr>
          <p:cNvSpPr txBox="1"/>
          <p:nvPr/>
        </p:nvSpPr>
        <p:spPr>
          <a:xfrm>
            <a:off x="791644" y="2424358"/>
            <a:ext cx="2600913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>
              <a:spcBef>
                <a:spcPts val="0"/>
              </a:spcBef>
              <a:spcAft>
                <a:spcPts val="0"/>
              </a:spcAft>
            </a:pP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The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MOVENPICK MANSOUR EDDAHBI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Congress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Centre has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perfectly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equipped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meeting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rooms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:</a:t>
            </a:r>
          </a:p>
          <a:p>
            <a:pPr algn="l" rtl="0">
              <a:spcBef>
                <a:spcPts val="0"/>
              </a:spcBef>
              <a:spcAft>
                <a:spcPts val="0"/>
              </a:spcAft>
            </a:pPr>
            <a:endParaRPr lang="es-ES" sz="1100" b="0" i="0" u="none" strike="noStrike" dirty="0">
              <a:solidFill>
                <a:srgbClr val="000000"/>
              </a:solidFill>
              <a:effectLst/>
            </a:endParaRPr>
          </a:p>
          <a:p>
            <a:pPr algn="l" rtl="0">
              <a:spcBef>
                <a:spcPts val="0"/>
              </a:spcBef>
              <a:spcAft>
                <a:spcPts val="0"/>
              </a:spcAft>
            </a:pPr>
            <a:r>
              <a:rPr lang="es-ES" sz="1100" b="1" i="0" u="sng" strike="noStrike" dirty="0">
                <a:solidFill>
                  <a:srgbClr val="000000"/>
                </a:solidFill>
                <a:effectLst/>
              </a:rPr>
              <a:t>REDA</a:t>
            </a:r>
          </a:p>
          <a:p>
            <a:pPr algn="l" rtl="0">
              <a:spcBef>
                <a:spcPts val="0"/>
              </a:spcBef>
              <a:spcAft>
                <a:spcPts val="0"/>
              </a:spcAft>
            </a:pPr>
            <a:r>
              <a:rPr lang="es-ES" sz="1100" dirty="0">
                <a:solidFill>
                  <a:srgbClr val="000000"/>
                </a:solidFill>
              </a:rPr>
              <a:t>Five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conference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rooms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measuring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69m2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each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,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located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next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to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each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other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.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They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can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accommodate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up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to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55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people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each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in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theatre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style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and 30 in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school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style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,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allowing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a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great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optimization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of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space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.</a:t>
            </a:r>
          </a:p>
          <a:p>
            <a:pPr algn="l" rtl="0">
              <a:spcBef>
                <a:spcPts val="0"/>
              </a:spcBef>
              <a:spcAft>
                <a:spcPts val="0"/>
              </a:spcAft>
            </a:pPr>
            <a:endParaRPr lang="es-ES" sz="1100" b="0" i="0" u="none" strike="noStrike" dirty="0">
              <a:solidFill>
                <a:srgbClr val="000000"/>
              </a:solidFill>
              <a:effectLst/>
            </a:endParaRPr>
          </a:p>
          <a:p>
            <a:pPr algn="l" rtl="0">
              <a:spcBef>
                <a:spcPts val="0"/>
              </a:spcBef>
              <a:spcAft>
                <a:spcPts val="0"/>
              </a:spcAft>
            </a:pPr>
            <a:r>
              <a:rPr lang="es-ES" sz="1100" b="1" i="0" u="sng" strike="noStrike" dirty="0">
                <a:solidFill>
                  <a:srgbClr val="000000"/>
                </a:solidFill>
                <a:effectLst/>
              </a:rPr>
              <a:t>KARAM</a:t>
            </a:r>
          </a:p>
          <a:p>
            <a:pPr algn="l" rtl="0">
              <a:spcBef>
                <a:spcPts val="0"/>
              </a:spcBef>
              <a:spcAft>
                <a:spcPts val="0"/>
              </a:spcAft>
            </a:pP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They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can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accommodate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up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to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100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people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each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in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theater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style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and 55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people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in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school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.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They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have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integrated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stage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.</a:t>
            </a:r>
          </a:p>
        </p:txBody>
      </p:sp>
      <p:pic>
        <p:nvPicPr>
          <p:cNvPr id="6" name="Imagen 5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63041890-A025-64F7-D15B-DF9F4004AC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5836" y="5303851"/>
            <a:ext cx="1588657" cy="656823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1FFA2FE4-762E-3DE7-F729-99FB490EF9E5}"/>
              </a:ext>
            </a:extLst>
          </p:cNvPr>
          <p:cNvSpPr txBox="1"/>
          <p:nvPr/>
        </p:nvSpPr>
        <p:spPr>
          <a:xfrm>
            <a:off x="791644" y="2028398"/>
            <a:ext cx="2372085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1400" i="1" dirty="0">
                <a:solidFill>
                  <a:srgbClr val="C00000"/>
                </a:solidFill>
              </a:rPr>
              <a:t>REDA and KARAM’S ROOMS</a:t>
            </a:r>
            <a:endParaRPr lang="es-ES_tradnl" sz="1400" i="1" dirty="0">
              <a:solidFill>
                <a:srgbClr val="C00000"/>
              </a:solidFill>
            </a:endParaRPr>
          </a:p>
        </p:txBody>
      </p:sp>
      <p:pic>
        <p:nvPicPr>
          <p:cNvPr id="9" name="Imagen 8" descr="Texto&#10;&#10;Descripción generada automáticamente con confianza baja">
            <a:extLst>
              <a:ext uri="{FF2B5EF4-FFF2-40B4-BE49-F238E27FC236}">
                <a16:creationId xmlns:a16="http://schemas.microsoft.com/office/drawing/2014/main" id="{BAE4922D-EDBB-DA42-DE08-A289C039B9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412" y="1139049"/>
            <a:ext cx="2731180" cy="1080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9525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n que contiene interior, tabla, cuarto, ventana&#10;&#10;Descripción generada automáticamente">
            <a:extLst>
              <a:ext uri="{FF2B5EF4-FFF2-40B4-BE49-F238E27FC236}">
                <a16:creationId xmlns:a16="http://schemas.microsoft.com/office/drawing/2014/main" id="{C11BE3D8-93E6-ADBD-B417-4104C20C64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75" b="4965"/>
          <a:stretch/>
        </p:blipFill>
        <p:spPr bwMode="auto">
          <a:xfrm>
            <a:off x="0" y="-1"/>
            <a:ext cx="12191999" cy="6840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20F66BEF-0CB2-67A5-0CB0-CBDBA0A712DE}"/>
              </a:ext>
            </a:extLst>
          </p:cNvPr>
          <p:cNvSpPr/>
          <p:nvPr/>
        </p:nvSpPr>
        <p:spPr>
          <a:xfrm>
            <a:off x="0" y="-17512"/>
            <a:ext cx="12192000" cy="6858000"/>
          </a:xfrm>
          <a:prstGeom prst="rect">
            <a:avLst/>
          </a:prstGeom>
          <a:solidFill>
            <a:srgbClr val="C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3" name="Imagen 2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CE788304-C488-F7DA-972A-AF59FD56EA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4382" y="5640159"/>
            <a:ext cx="2903235" cy="1200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30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ángulo 19">
            <a:extLst>
              <a:ext uri="{FF2B5EF4-FFF2-40B4-BE49-F238E27FC236}">
                <a16:creationId xmlns:a16="http://schemas.microsoft.com/office/drawing/2014/main" id="{C85D5381-3B23-420E-FE2D-D5A6E938C02D}"/>
              </a:ext>
            </a:extLst>
          </p:cNvPr>
          <p:cNvSpPr/>
          <p:nvPr/>
        </p:nvSpPr>
        <p:spPr>
          <a:xfrm>
            <a:off x="6376964" y="-1040"/>
            <a:ext cx="5815036" cy="3915177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CuadroTexto 1"/>
          <p:cNvSpPr txBox="1"/>
          <p:nvPr/>
        </p:nvSpPr>
        <p:spPr>
          <a:xfrm>
            <a:off x="852088" y="2073811"/>
            <a:ext cx="2681965" cy="1954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In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the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heart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of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Marrakech, in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the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district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of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the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famous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Hivernage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,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just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4km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from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the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airport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and 10 minutes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from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La Medina, stands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this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majestic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hotel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with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503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rooms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.</a:t>
            </a:r>
            <a:br>
              <a:rPr lang="es-ES" sz="1100" b="0" i="0" u="none" strike="noStrike" dirty="0">
                <a:solidFill>
                  <a:srgbClr val="000000"/>
                </a:solidFill>
                <a:effectLst/>
              </a:rPr>
            </a:br>
            <a:br>
              <a:rPr lang="es-ES" sz="1100" b="0" i="0" u="none" strike="noStrike" dirty="0">
                <a:solidFill>
                  <a:srgbClr val="000000"/>
                </a:solidFill>
                <a:effectLst/>
              </a:rPr>
            </a:b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This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hotel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is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inspired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by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Ahmed Al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Mansour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Eddahbi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,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sultan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of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the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Saadi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dynasty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,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who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propelled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Marrakech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to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new cultural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heights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.</a:t>
            </a:r>
            <a:br>
              <a:rPr lang="es-ES" sz="1100" b="0" i="0" u="none" strike="noStrike" dirty="0">
                <a:solidFill>
                  <a:srgbClr val="000000"/>
                </a:solidFill>
                <a:effectLst/>
              </a:rPr>
            </a:br>
            <a:endParaRPr lang="es-ES" sz="1100" b="0" i="0" u="none" strike="noStrike" dirty="0">
              <a:solidFill>
                <a:srgbClr val="000000"/>
              </a:solidFill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s-ES" sz="1100" b="1" i="0" u="none" strike="noStrike" dirty="0">
                <a:solidFill>
                  <a:srgbClr val="000000"/>
                </a:solidFill>
                <a:effectLst/>
              </a:rPr>
              <a:t>503 ROOMS</a:t>
            </a:r>
            <a:endParaRPr lang="es-ES" sz="1100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0B61E97-9EDA-FEE4-C8A5-DB8FD97D24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4289" y="914400"/>
            <a:ext cx="7135623" cy="4754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n 3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B65F4132-03AA-8572-B28C-E7BA6839EF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88365" y="4904991"/>
            <a:ext cx="1588657" cy="656823"/>
          </a:xfrm>
          <a:prstGeom prst="rect">
            <a:avLst/>
          </a:prstGeom>
        </p:spPr>
      </p:pic>
      <p:pic>
        <p:nvPicPr>
          <p:cNvPr id="6" name="Imagen 5" descr="Logotipo&#10;&#10;Descripción generada automáticamente">
            <a:extLst>
              <a:ext uri="{FF2B5EF4-FFF2-40B4-BE49-F238E27FC236}">
                <a16:creationId xmlns:a16="http://schemas.microsoft.com/office/drawing/2014/main" id="{E9C44A8D-CB47-4783-3D18-CBCA790653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5270" y="1596291"/>
            <a:ext cx="2895600" cy="54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2863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7AB60FBF-2746-DF71-3AF5-56E0E44B69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 bwMode="auto">
          <a:xfrm>
            <a:off x="-5635" y="0"/>
            <a:ext cx="1219763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ángulo 11">
            <a:extLst>
              <a:ext uri="{FF2B5EF4-FFF2-40B4-BE49-F238E27FC236}">
                <a16:creationId xmlns:a16="http://schemas.microsoft.com/office/drawing/2014/main" id="{286AFE09-2FC4-6485-BF99-7BE1C81CDF6F}"/>
              </a:ext>
            </a:extLst>
          </p:cNvPr>
          <p:cNvSpPr/>
          <p:nvPr/>
        </p:nvSpPr>
        <p:spPr>
          <a:xfrm>
            <a:off x="7437120" y="4778087"/>
            <a:ext cx="3871076" cy="1033433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3" name="Imagen 2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E2944FB1-A7DF-4ADC-0413-BF4B6FE0B3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045" y="211071"/>
            <a:ext cx="1588657" cy="656823"/>
          </a:xfrm>
          <a:prstGeom prst="rect">
            <a:avLst/>
          </a:prstGeom>
        </p:spPr>
      </p:pic>
      <p:pic>
        <p:nvPicPr>
          <p:cNvPr id="4" name="Imagen 3" descr="Texto&#10;&#10;Descripción generada automáticamente">
            <a:extLst>
              <a:ext uri="{FF2B5EF4-FFF2-40B4-BE49-F238E27FC236}">
                <a16:creationId xmlns:a16="http://schemas.microsoft.com/office/drawing/2014/main" id="{80F00009-8585-2AC0-AFDA-3A56C7A2D0B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2351" t="16744" b="13785"/>
          <a:stretch/>
        </p:blipFill>
        <p:spPr>
          <a:xfrm>
            <a:off x="7437120" y="4737447"/>
            <a:ext cx="4014936" cy="1232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0514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>
            <a:extLst>
              <a:ext uri="{FF2B5EF4-FFF2-40B4-BE49-F238E27FC236}">
                <a16:creationId xmlns:a16="http://schemas.microsoft.com/office/drawing/2014/main" id="{48CCBFD2-840E-444A-9FB5-CB3E0BFF1362}"/>
              </a:ext>
            </a:extLst>
          </p:cNvPr>
          <p:cNvSpPr/>
          <p:nvPr/>
        </p:nvSpPr>
        <p:spPr>
          <a:xfrm>
            <a:off x="6919785" y="0"/>
            <a:ext cx="5272216" cy="3978876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141B58A6-9058-403C-AC52-7E3CBE320152}"/>
              </a:ext>
            </a:extLst>
          </p:cNvPr>
          <p:cNvSpPr txBox="1"/>
          <p:nvPr/>
        </p:nvSpPr>
        <p:spPr>
          <a:xfrm>
            <a:off x="988539" y="2508166"/>
            <a:ext cx="2837502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>
              <a:spcBef>
                <a:spcPts val="0"/>
              </a:spcBef>
              <a:spcAft>
                <a:spcPts val="0"/>
              </a:spcAft>
            </a:pP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Stay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in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one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of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the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503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guestrooms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with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LCD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televisions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. </a:t>
            </a:r>
            <a:br>
              <a:rPr lang="es-ES" sz="1100" b="0" i="0" u="none" strike="noStrike" dirty="0">
                <a:solidFill>
                  <a:srgbClr val="000000"/>
                </a:solidFill>
                <a:effectLst/>
              </a:rPr>
            </a:br>
            <a:endParaRPr lang="es-ES" sz="1100" b="0" i="0" u="none" strike="noStrike" dirty="0">
              <a:solidFill>
                <a:srgbClr val="000000"/>
              </a:solidFill>
              <a:effectLst/>
            </a:endParaRPr>
          </a:p>
          <a:p>
            <a:pPr algn="l" rtl="0">
              <a:spcBef>
                <a:spcPts val="0"/>
              </a:spcBef>
              <a:spcAft>
                <a:spcPts val="0"/>
              </a:spcAft>
            </a:pP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Keep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in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touch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with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your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loved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ones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thanks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to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the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free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Wi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-Fi Internet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connection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. </a:t>
            </a:r>
          </a:p>
          <a:p>
            <a:pPr algn="l" rtl="0">
              <a:spcBef>
                <a:spcPts val="0"/>
              </a:spcBef>
              <a:spcAft>
                <a:spcPts val="0"/>
              </a:spcAft>
            </a:pPr>
            <a:br>
              <a:rPr lang="es-ES" sz="1100" b="0" i="0" u="none" strike="noStrike" dirty="0">
                <a:solidFill>
                  <a:srgbClr val="000000"/>
                </a:solidFill>
                <a:effectLst/>
              </a:rPr>
            </a:b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Conveniences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include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phones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and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safes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, and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housekeeping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is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provided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daily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.</a:t>
            </a:r>
            <a:br>
              <a:rPr lang="es-ES" sz="1100" b="0" i="0" u="none" strike="noStrike" dirty="0">
                <a:solidFill>
                  <a:srgbClr val="000000"/>
                </a:solidFill>
                <a:effectLst/>
              </a:rPr>
            </a:br>
            <a:br>
              <a:rPr lang="es-ES" sz="1100" b="0" i="0" u="none" strike="noStrike" dirty="0">
                <a:solidFill>
                  <a:srgbClr val="000000"/>
                </a:solidFill>
                <a:effectLst/>
              </a:rPr>
            </a:br>
            <a:endParaRPr lang="es-ES" sz="1100" b="0" i="0" u="none" strike="noStrike" dirty="0">
              <a:solidFill>
                <a:srgbClr val="000000"/>
              </a:solidFill>
              <a:effectLst/>
            </a:endParaRPr>
          </a:p>
          <a:p>
            <a:pPr algn="just" rtl="0">
              <a:spcBef>
                <a:spcPts val="0"/>
              </a:spcBef>
              <a:spcAft>
                <a:spcPts val="0"/>
              </a:spcAft>
            </a:pPr>
            <a:r>
              <a:rPr lang="es-ES" sz="1100" b="1" i="0" u="none" strike="noStrike" dirty="0">
                <a:solidFill>
                  <a:srgbClr val="000000"/>
                </a:solidFill>
                <a:effectLst/>
              </a:rPr>
              <a:t>503 ROOMS</a:t>
            </a:r>
            <a:endParaRPr lang="es-ES" sz="1100" b="0" i="0" u="none" strike="noStrike" dirty="0">
              <a:solidFill>
                <a:srgbClr val="000000"/>
              </a:solidFill>
              <a:effectLst/>
            </a:endParaRPr>
          </a:p>
          <a:p>
            <a:br>
              <a:rPr lang="es-ES" sz="1100" dirty="0"/>
            </a:br>
            <a:br>
              <a:rPr lang="es-ES" sz="1100" dirty="0"/>
            </a:br>
            <a:endParaRPr lang="es-ES" sz="1100" b="1" dirty="0">
              <a:solidFill>
                <a:srgbClr val="000000"/>
              </a:solidFill>
              <a:ea typeface="Calibri"/>
              <a:cs typeface="Calibri" panose="020F0502020204030204" pitchFamily="34" charset="0"/>
              <a:sym typeface="Calibri"/>
            </a:endParaRP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D6BCB9F5-E0B6-2C77-6EF9-D6F8384DE0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9" t="-480" r="21495" b="384"/>
          <a:stretch/>
        </p:blipFill>
        <p:spPr bwMode="auto">
          <a:xfrm>
            <a:off x="4363524" y="702594"/>
            <a:ext cx="7050433" cy="5024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n 2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9EE26096-0C74-77C8-FA97-10E041EBCF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49325" y="4904991"/>
            <a:ext cx="1588657" cy="656823"/>
          </a:xfrm>
          <a:prstGeom prst="rect">
            <a:avLst/>
          </a:prstGeom>
        </p:spPr>
      </p:pic>
      <p:pic>
        <p:nvPicPr>
          <p:cNvPr id="4" name="Imagen 3" descr="Texto&#10;&#10;Descripción generada automáticamente con confianza media">
            <a:extLst>
              <a:ext uri="{FF2B5EF4-FFF2-40B4-BE49-F238E27FC236}">
                <a16:creationId xmlns:a16="http://schemas.microsoft.com/office/drawing/2014/main" id="{625B81A3-2525-CC27-B4FC-72927FD6AD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8964" y="2104306"/>
            <a:ext cx="344170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387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0A602A86-C6C3-9A35-37C3-E157F8D7B5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" t="7840" r="11" b="7840"/>
          <a:stretch/>
        </p:blipFill>
        <p:spPr bwMode="auto">
          <a:xfrm>
            <a:off x="0" y="1"/>
            <a:ext cx="1219060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E6B5416B-C56A-51C3-692E-4F45623C2DE8}"/>
              </a:ext>
            </a:extLst>
          </p:cNvPr>
          <p:cNvSpPr/>
          <p:nvPr/>
        </p:nvSpPr>
        <p:spPr>
          <a:xfrm>
            <a:off x="8849950" y="5402869"/>
            <a:ext cx="2859554" cy="1057894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3" name="Imagen 2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1A5D3E8C-5FB6-CC0F-695E-265FD11EC6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159120"/>
            <a:ext cx="1588657" cy="656823"/>
          </a:xfrm>
          <a:prstGeom prst="rect">
            <a:avLst/>
          </a:prstGeom>
        </p:spPr>
      </p:pic>
      <p:pic>
        <p:nvPicPr>
          <p:cNvPr id="4" name="Imagen 3" descr="Texto&#10;&#10;Descripción generada automáticamente">
            <a:extLst>
              <a:ext uri="{FF2B5EF4-FFF2-40B4-BE49-F238E27FC236}">
                <a16:creationId xmlns:a16="http://schemas.microsoft.com/office/drawing/2014/main" id="{C260768B-A235-93BB-1DF7-DC5B904BA9C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9067" t="19205" r="5988" b="26932"/>
          <a:stretch/>
        </p:blipFill>
        <p:spPr>
          <a:xfrm>
            <a:off x="8955554" y="5460003"/>
            <a:ext cx="2753950" cy="894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7998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B1B8D94A-50FF-B9CF-AA4D-974E3F060144}"/>
              </a:ext>
            </a:extLst>
          </p:cNvPr>
          <p:cNvSpPr/>
          <p:nvPr/>
        </p:nvSpPr>
        <p:spPr>
          <a:xfrm>
            <a:off x="6858000" y="0"/>
            <a:ext cx="5334000" cy="367665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A39C03F0-B1D2-FA11-0866-23B9D4CED4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72" t="2787" r="8670" b="1939"/>
          <a:stretch/>
        </p:blipFill>
        <p:spPr bwMode="auto">
          <a:xfrm>
            <a:off x="3564445" y="886618"/>
            <a:ext cx="7711187" cy="4844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49C70809-F38C-F4CE-CB61-C1FACEF3BAA8}"/>
              </a:ext>
            </a:extLst>
          </p:cNvPr>
          <p:cNvSpPr/>
          <p:nvPr/>
        </p:nvSpPr>
        <p:spPr>
          <a:xfrm>
            <a:off x="916368" y="4275681"/>
            <a:ext cx="4224592" cy="1015663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" name="Imagen 1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01C40B99-B80E-EA69-358F-AED67A4D90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86975" y="5014692"/>
            <a:ext cx="1588657" cy="656823"/>
          </a:xfrm>
          <a:prstGeom prst="rect">
            <a:avLst/>
          </a:prstGeom>
        </p:spPr>
      </p:pic>
      <p:pic>
        <p:nvPicPr>
          <p:cNvPr id="6" name="Imagen 5" descr="Un letrero de color blanco&#10;&#10;Descripción generada automáticamente con confianza media">
            <a:extLst>
              <a:ext uri="{FF2B5EF4-FFF2-40B4-BE49-F238E27FC236}">
                <a16:creationId xmlns:a16="http://schemas.microsoft.com/office/drawing/2014/main" id="{C00BA83C-4646-8AE6-D65C-58D78D3680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865" y="2065337"/>
            <a:ext cx="2946400" cy="1016000"/>
          </a:xfrm>
          <a:prstGeom prst="rect">
            <a:avLst/>
          </a:prstGeom>
        </p:spPr>
      </p:pic>
      <p:pic>
        <p:nvPicPr>
          <p:cNvPr id="7" name="Imagen 6" descr="Texto&#10;&#10;Descripción generada automáticamente con confianza media">
            <a:extLst>
              <a:ext uri="{FF2B5EF4-FFF2-40B4-BE49-F238E27FC236}">
                <a16:creationId xmlns:a16="http://schemas.microsoft.com/office/drawing/2014/main" id="{C31F7419-2215-8E7E-921A-B3A1EFDCDD2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8616" t="18294" b="15856"/>
          <a:stretch/>
        </p:blipFill>
        <p:spPr>
          <a:xfrm>
            <a:off x="817588" y="4239736"/>
            <a:ext cx="4424680" cy="1194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425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B1B8D94A-50FF-B9CF-AA4D-974E3F060144}"/>
              </a:ext>
            </a:extLst>
          </p:cNvPr>
          <p:cNvSpPr/>
          <p:nvPr/>
        </p:nvSpPr>
        <p:spPr>
          <a:xfrm>
            <a:off x="7502994" y="0"/>
            <a:ext cx="4689005" cy="367665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6" name="Imagen 5" descr="Texto&#10;&#10;Descripción generada automáticamente con confianza media">
            <a:extLst>
              <a:ext uri="{FF2B5EF4-FFF2-40B4-BE49-F238E27FC236}">
                <a16:creationId xmlns:a16="http://schemas.microsoft.com/office/drawing/2014/main" id="{C128F889-47A8-FD66-DE49-8FB65161E9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92239" y="5252045"/>
            <a:ext cx="1320301" cy="654603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EFDE183E-207E-3DE1-A6BE-CCCBDA8CBA12}"/>
              </a:ext>
            </a:extLst>
          </p:cNvPr>
          <p:cNvSpPr txBox="1"/>
          <p:nvPr/>
        </p:nvSpPr>
        <p:spPr>
          <a:xfrm>
            <a:off x="819371" y="2654916"/>
            <a:ext cx="253552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The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MOVENPICK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houses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perfectly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equipped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spaces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ideal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for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meetings,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events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and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conferences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. In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addition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,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offering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an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exclusive ticket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for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groups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,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the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congress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palace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houses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more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than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5600m2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dedicated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to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making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your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meeting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unique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.</a:t>
            </a:r>
          </a:p>
          <a:p>
            <a:pPr algn="l" rtl="0" fontAlgn="base">
              <a:spcBef>
                <a:spcPts val="0"/>
              </a:spcBef>
              <a:spcAft>
                <a:spcPts val="0"/>
              </a:spcAft>
            </a:pPr>
            <a:endParaRPr lang="es-ES" sz="1100" b="0" i="0" u="none" strike="noStrike" dirty="0">
              <a:solidFill>
                <a:srgbClr val="000000"/>
              </a:solidFill>
              <a:effectLst/>
            </a:endParaRPr>
          </a:p>
          <a:p>
            <a:pPr algn="l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2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Auditoriums</a:t>
            </a:r>
            <a:endParaRPr lang="es-ES" sz="1100" dirty="0">
              <a:solidFill>
                <a:srgbClr val="000000"/>
              </a:solidFill>
            </a:endParaRPr>
          </a:p>
          <a:p>
            <a:pPr algn="l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1 Great Royal Hall</a:t>
            </a:r>
          </a:p>
          <a:p>
            <a:pPr algn="l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2 Sub-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plenary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chambers</a:t>
            </a:r>
            <a:endParaRPr lang="es-ES" sz="1100" dirty="0">
              <a:solidFill>
                <a:srgbClr val="000000"/>
              </a:solidFill>
            </a:endParaRPr>
          </a:p>
          <a:p>
            <a:pPr algn="l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16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Rest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romos</a:t>
            </a:r>
            <a:endParaRPr lang="es-ES" sz="1100" dirty="0">
              <a:solidFill>
                <a:srgbClr val="000000"/>
              </a:solidFill>
            </a:endParaRPr>
          </a:p>
          <a:p>
            <a:pPr algn="l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A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registration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room</a:t>
            </a:r>
            <a:endParaRPr lang="es-ES" sz="1100" dirty="0">
              <a:solidFill>
                <a:srgbClr val="000000"/>
              </a:solidFill>
            </a:endParaRPr>
          </a:p>
          <a:p>
            <a:pPr algn="l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More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than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3 000 m2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for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exhibition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 in </a:t>
            </a:r>
            <a:r>
              <a:rPr lang="es-ES" sz="1100" b="0" i="0" u="none" strike="noStrike" dirty="0" err="1">
                <a:solidFill>
                  <a:srgbClr val="000000"/>
                </a:solidFill>
                <a:effectLst/>
              </a:rPr>
              <a:t>doors</a:t>
            </a:r>
            <a:r>
              <a:rPr lang="es-ES" sz="1100" b="0" i="0" u="none" strike="noStrike" dirty="0">
                <a:solidFill>
                  <a:srgbClr val="000000"/>
                </a:solidFill>
                <a:effectLst/>
              </a:rPr>
              <a:t>.</a:t>
            </a:r>
          </a:p>
          <a:p>
            <a:br>
              <a:rPr lang="es-ES" sz="1100" b="0" i="0" u="none" strike="noStrike" dirty="0">
                <a:solidFill>
                  <a:srgbClr val="000000"/>
                </a:solidFill>
                <a:effectLst/>
              </a:rPr>
            </a:br>
            <a:br>
              <a:rPr lang="es-ES" sz="1100" dirty="0"/>
            </a:br>
            <a:endParaRPr lang="es-ES" sz="1100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04B32239-8040-FD40-E250-46B608BD9E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9" t="1327" r="21197"/>
          <a:stretch/>
        </p:blipFill>
        <p:spPr bwMode="auto">
          <a:xfrm>
            <a:off x="3848173" y="668340"/>
            <a:ext cx="7582593" cy="5238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n 2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5C89903B-0981-3D3B-A4F0-EC1B34E170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11038" y="5144982"/>
            <a:ext cx="1588657" cy="656823"/>
          </a:xfrm>
          <a:prstGeom prst="rect">
            <a:avLst/>
          </a:prstGeom>
        </p:spPr>
      </p:pic>
      <p:pic>
        <p:nvPicPr>
          <p:cNvPr id="4" name="Imagen 3" descr="Texto&#10;&#10;Descripción generada automáticamente con confianza baja">
            <a:extLst>
              <a:ext uri="{FF2B5EF4-FFF2-40B4-BE49-F238E27FC236}">
                <a16:creationId xmlns:a16="http://schemas.microsoft.com/office/drawing/2014/main" id="{4F91F0BB-6B32-F8AC-8C0E-12DEB7697E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1234" y="1600200"/>
            <a:ext cx="2665143" cy="1054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9000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B1B8D94A-50FF-B9CF-AA4D-974E3F060144}"/>
              </a:ext>
            </a:extLst>
          </p:cNvPr>
          <p:cNvSpPr/>
          <p:nvPr/>
        </p:nvSpPr>
        <p:spPr>
          <a:xfrm>
            <a:off x="7502994" y="0"/>
            <a:ext cx="4689005" cy="367665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6" name="Imagen 5" descr="Texto&#10;&#10;Descripción generada automáticamente con confianza media">
            <a:extLst>
              <a:ext uri="{FF2B5EF4-FFF2-40B4-BE49-F238E27FC236}">
                <a16:creationId xmlns:a16="http://schemas.microsoft.com/office/drawing/2014/main" id="{C128F889-47A8-FD66-DE49-8FB65161E9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32556" y="5384690"/>
            <a:ext cx="1320301" cy="654603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FAC1FC0E-DE09-A4B7-C2D0-D87E14B2E880}"/>
              </a:ext>
            </a:extLst>
          </p:cNvPr>
          <p:cNvSpPr txBox="1"/>
          <p:nvPr/>
        </p:nvSpPr>
        <p:spPr>
          <a:xfrm>
            <a:off x="649998" y="2064265"/>
            <a:ext cx="3879757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1200" i="1" u="none" strike="noStrike" dirty="0">
                <a:solidFill>
                  <a:srgbClr val="C00000"/>
                </a:solidFill>
                <a:effectLst/>
                <a:latin typeface="Montserrat" pitchFamily="2" charset="77"/>
              </a:rPr>
              <a:t>MANSOUR EDDAHBI </a:t>
            </a:r>
            <a:endParaRPr lang="es-ES_tradnl" sz="1200" i="1" dirty="0">
              <a:solidFill>
                <a:srgbClr val="C00000"/>
              </a:solidFill>
              <a:latin typeface="Montserrat" pitchFamily="2" charset="77"/>
            </a:endParaRPr>
          </a:p>
        </p:txBody>
      </p:sp>
      <p:pic>
        <p:nvPicPr>
          <p:cNvPr id="9218" name="Picture 2" descr="Imagen que contiene edificio, grande, llenado, calle&#10;&#10;Descripción generada automáticamente">
            <a:extLst>
              <a:ext uri="{FF2B5EF4-FFF2-40B4-BE49-F238E27FC236}">
                <a16:creationId xmlns:a16="http://schemas.microsoft.com/office/drawing/2014/main" id="{288D7518-88F1-AF6A-297F-C4218E5AB5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6" r="16803" b="2313"/>
          <a:stretch/>
        </p:blipFill>
        <p:spPr bwMode="auto">
          <a:xfrm>
            <a:off x="2718115" y="818707"/>
            <a:ext cx="8654670" cy="4632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0369603D-E7B1-F818-99AC-1099764EF1B5}"/>
              </a:ext>
            </a:extLst>
          </p:cNvPr>
          <p:cNvSpPr/>
          <p:nvPr/>
        </p:nvSpPr>
        <p:spPr>
          <a:xfrm>
            <a:off x="1304859" y="3885482"/>
            <a:ext cx="2532355" cy="111901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7" name="Imagen 6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BB681610-30FE-A6B7-0058-83FF632366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97589" y="4755858"/>
            <a:ext cx="1588657" cy="656823"/>
          </a:xfrm>
          <a:prstGeom prst="rect">
            <a:avLst/>
          </a:prstGeom>
        </p:spPr>
      </p:pic>
      <p:pic>
        <p:nvPicPr>
          <p:cNvPr id="10" name="Imagen 9" descr="Un pizarrón negro con letras blancas sobre fondo negro&#10;&#10;Descripción generada automáticamente con confianza media">
            <a:extLst>
              <a:ext uri="{FF2B5EF4-FFF2-40B4-BE49-F238E27FC236}">
                <a16:creationId xmlns:a16="http://schemas.microsoft.com/office/drawing/2014/main" id="{13C0A5E3-3ADD-FD5B-985D-87852C97BA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2936" y="3888087"/>
            <a:ext cx="2616200" cy="1257300"/>
          </a:xfrm>
          <a:prstGeom prst="rect">
            <a:avLst/>
          </a:prstGeom>
        </p:spPr>
      </p:pic>
      <p:pic>
        <p:nvPicPr>
          <p:cNvPr id="8" name="Imagen 7" descr="Texto&#10;&#10;Descripción generada automáticamente con confianza baja">
            <a:extLst>
              <a:ext uri="{FF2B5EF4-FFF2-40B4-BE49-F238E27FC236}">
                <a16:creationId xmlns:a16="http://schemas.microsoft.com/office/drawing/2014/main" id="{6873A706-D5DF-F5FA-9A02-F07FB14DC4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8558" y="1220437"/>
            <a:ext cx="2487341" cy="984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4365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B1B8D94A-50FF-B9CF-AA4D-974E3F060144}"/>
              </a:ext>
            </a:extLst>
          </p:cNvPr>
          <p:cNvSpPr/>
          <p:nvPr/>
        </p:nvSpPr>
        <p:spPr>
          <a:xfrm>
            <a:off x="6858000" y="0"/>
            <a:ext cx="5334000" cy="367665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6" name="Imagen 5" descr="Texto&#10;&#10;Descripción generada automáticamente con confianza media">
            <a:extLst>
              <a:ext uri="{FF2B5EF4-FFF2-40B4-BE49-F238E27FC236}">
                <a16:creationId xmlns:a16="http://schemas.microsoft.com/office/drawing/2014/main" id="{C128F889-47A8-FD66-DE49-8FB65161E9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37809" y="4992623"/>
            <a:ext cx="1320301" cy="654603"/>
          </a:xfrm>
          <a:prstGeom prst="rect">
            <a:avLst/>
          </a:prstGeom>
        </p:spPr>
      </p:pic>
      <p:pic>
        <p:nvPicPr>
          <p:cNvPr id="10242" name="Picture 2">
            <a:extLst>
              <a:ext uri="{FF2B5EF4-FFF2-40B4-BE49-F238E27FC236}">
                <a16:creationId xmlns:a16="http://schemas.microsoft.com/office/drawing/2014/main" id="{3F8F2082-D6D0-D71E-A3F8-5C0D76408C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6666" y="552733"/>
            <a:ext cx="7351444" cy="4135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>
            <a:extLst>
              <a:ext uri="{FF2B5EF4-FFF2-40B4-BE49-F238E27FC236}">
                <a16:creationId xmlns:a16="http://schemas.microsoft.com/office/drawing/2014/main" id="{2D055CFF-1F38-767A-19B3-F0345BE686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890" y="4742995"/>
            <a:ext cx="3551843" cy="1775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>
            <a:extLst>
              <a:ext uri="{FF2B5EF4-FFF2-40B4-BE49-F238E27FC236}">
                <a16:creationId xmlns:a16="http://schemas.microsoft.com/office/drawing/2014/main" id="{601023DE-A06F-2E4C-E203-22DB516D52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5770" y="4687920"/>
            <a:ext cx="3724681" cy="1830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>
            <a:extLst>
              <a:ext uri="{FF2B5EF4-FFF2-40B4-BE49-F238E27FC236}">
                <a16:creationId xmlns:a16="http://schemas.microsoft.com/office/drawing/2014/main" id="{5E2B723B-9238-ECED-1530-BB1D803C44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0414" y="4742995"/>
            <a:ext cx="2816417" cy="1596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n 2" descr="Texto&#10;&#10;Descripción generada automáticamente con confianza baja">
            <a:extLst>
              <a:ext uri="{FF2B5EF4-FFF2-40B4-BE49-F238E27FC236}">
                <a16:creationId xmlns:a16="http://schemas.microsoft.com/office/drawing/2014/main" id="{BFE85ED5-4499-CCFB-457F-660891FBC0F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1283" y="1308197"/>
            <a:ext cx="2984500" cy="11811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83530956-CF65-CFDA-D571-F5A4A1BF710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204" y="2276147"/>
            <a:ext cx="3908880" cy="32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86263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2236</TotalTime>
  <Words>519</Words>
  <Application>Microsoft Macintosh PowerPoint</Application>
  <PresentationFormat>Panorámica</PresentationFormat>
  <Paragraphs>62</Paragraphs>
  <Slides>16</Slides>
  <Notes>2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Montserrat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Marketing Luxotour</dc:creator>
  <cp:lastModifiedBy>Ana Florencia Fillol Porro</cp:lastModifiedBy>
  <cp:revision>70</cp:revision>
  <dcterms:created xsi:type="dcterms:W3CDTF">2020-03-30T15:00:05Z</dcterms:created>
  <dcterms:modified xsi:type="dcterms:W3CDTF">2023-05-10T15:43:04Z</dcterms:modified>
</cp:coreProperties>
</file>